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1" r:id="rId6"/>
    <p:sldId id="263" r:id="rId7"/>
    <p:sldId id="26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89" r:id="rId21"/>
    <p:sldId id="291" r:id="rId22"/>
    <p:sldId id="292" r:id="rId23"/>
    <p:sldId id="308" r:id="rId24"/>
    <p:sldId id="309" r:id="rId25"/>
    <p:sldId id="304" r:id="rId26"/>
    <p:sldId id="305" r:id="rId27"/>
    <p:sldId id="306" r:id="rId28"/>
    <p:sldId id="307" r:id="rId29"/>
    <p:sldId id="293" r:id="rId30"/>
    <p:sldId id="294" r:id="rId31"/>
    <p:sldId id="296" r:id="rId32"/>
    <p:sldId id="295" r:id="rId33"/>
    <p:sldId id="300" r:id="rId34"/>
    <p:sldId id="301" r:id="rId35"/>
    <p:sldId id="302" r:id="rId36"/>
    <p:sldId id="303" r:id="rId37"/>
    <p:sldId id="312" r:id="rId38"/>
    <p:sldId id="299" r:id="rId39"/>
    <p:sldId id="311" r:id="rId40"/>
    <p:sldId id="313" r:id="rId41"/>
    <p:sldId id="314" r:id="rId42"/>
    <p:sldId id="315" r:id="rId43"/>
    <p:sldId id="316" r:id="rId44"/>
    <p:sldId id="267" r:id="rId45"/>
    <p:sldId id="310" r:id="rId46"/>
    <p:sldId id="317" r:id="rId47"/>
    <p:sldId id="318" r:id="rId48"/>
    <p:sldId id="319" r:id="rId49"/>
    <p:sldId id="320" r:id="rId50"/>
    <p:sldId id="321" r:id="rId51"/>
    <p:sldId id="275" r:id="rId52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00B0F0"/>
    <a:srgbClr val="0D8B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764" y="80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8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9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8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B589-21DE-46A2-AF91-CC043ECE94FC}" type="datetimeFigureOut">
              <a:rPr lang="zh-CN" altLang="en-US" smtClean="0"/>
              <a:pPr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4434841" y="2635330"/>
            <a:ext cx="4312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</a:rPr>
              <a:t>Linux/Unix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982386">
            <a:off x="4219338" y="3700494"/>
            <a:ext cx="3642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084" t="19911" r="46915" b="26200"/>
          <a:stretch/>
        </p:blipFill>
        <p:spPr>
          <a:xfrm>
            <a:off x="3485718" y="1650245"/>
            <a:ext cx="5421795" cy="46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622" y="1516391"/>
            <a:ext cx="5621526" cy="494191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10800000">
            <a:off x="7978140" y="2819400"/>
            <a:ext cx="1188720" cy="4648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10900" y="2819400"/>
            <a:ext cx="589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Server for learning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0" y="1667979"/>
            <a:ext cx="5825148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37" y="2801680"/>
            <a:ext cx="3514641" cy="2004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48" y="2497153"/>
            <a:ext cx="4383405" cy="309624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913723" y="5617803"/>
            <a:ext cx="58947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User:edu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</a:rPr>
              <a:t>Password:edu-eesast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61057" y="1312619"/>
            <a:ext cx="8200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Connections with password has poor security.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Safer choice is public key.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But since the environment runs in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docker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for tutorial, password just ok.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68" y="1595718"/>
            <a:ext cx="7044690" cy="95594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77080" y="2755161"/>
            <a:ext cx="9018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Have a try.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Whenever you need help with a command type “man” and the </a:t>
            </a:r>
            <a:r>
              <a:rPr lang="en-US" altLang="zh-CN" sz="3200" dirty="0" smtClean="0">
                <a:solidFill>
                  <a:schemeClr val="bg1"/>
                </a:solidFill>
              </a:rPr>
              <a:t>command name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813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LEARNING TO USE A LINUX 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99131" y="2551660"/>
            <a:ext cx="901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If U see this echo….WHY???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62" y="1385340"/>
            <a:ext cx="7048500" cy="1123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3215225"/>
            <a:ext cx="8743950" cy="8286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77079" y="4122690"/>
            <a:ext cx="9018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Of course, I have already installed it. You can use “man” directly.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066" y="5292241"/>
            <a:ext cx="6324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31" y="1847440"/>
            <a:ext cx="8513938" cy="43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050" y="1600200"/>
            <a:ext cx="7939320" cy="40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627882"/>
            <a:ext cx="7238999" cy="45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034025"/>
            <a:ext cx="8248650" cy="2066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78471" y="131122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Find current path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22532" y="4195512"/>
            <a:ext cx="7298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To </a:t>
            </a:r>
            <a:r>
              <a:rPr lang="en-US" altLang="zh-CN" sz="3200" dirty="0">
                <a:solidFill>
                  <a:schemeClr val="bg1"/>
                </a:solidFill>
              </a:rPr>
              <a:t>change to a specific </a:t>
            </a:r>
            <a:r>
              <a:rPr lang="en-US" altLang="zh-CN" sz="3200" dirty="0" smtClean="0">
                <a:solidFill>
                  <a:schemeClr val="bg1"/>
                </a:solidFill>
              </a:rPr>
              <a:t>directory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4913814"/>
            <a:ext cx="6153150" cy="8858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08983" y="5843354"/>
            <a:ext cx="710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“~” is the location of your home directory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7010400" y="905614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010400" y="1893587"/>
            <a:ext cx="34211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010401" y="1068225"/>
            <a:ext cx="134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椭圆 7"/>
          <p:cNvSpPr/>
          <p:nvPr/>
        </p:nvSpPr>
        <p:spPr>
          <a:xfrm>
            <a:off x="8350470" y="1318145"/>
            <a:ext cx="162911" cy="1629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720958" y="1259024"/>
            <a:ext cx="1710559" cy="28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743555" y="1231457"/>
            <a:ext cx="1687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ldhabi" panose="01000000000000000000" pitchFamily="2" charset="-78"/>
              </a:rPr>
              <a:t>讲什么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00"/>
          <a:stretch/>
        </p:blipFill>
        <p:spPr>
          <a:xfrm>
            <a:off x="0" y="7025641"/>
            <a:ext cx="12192000" cy="387096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0431517" y="1893587"/>
            <a:ext cx="0" cy="40652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874521" y="5958840"/>
            <a:ext cx="85569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874520" y="5486400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874520" y="4446270"/>
            <a:ext cx="0" cy="127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1558290" y="3989070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6" idx="0"/>
          </p:cNvCxnSpPr>
          <p:nvPr/>
        </p:nvCxnSpPr>
        <p:spPr>
          <a:xfrm flipV="1">
            <a:off x="1874520" y="337947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菱形 27"/>
          <p:cNvSpPr/>
          <p:nvPr/>
        </p:nvSpPr>
        <p:spPr>
          <a:xfrm>
            <a:off x="1558290" y="2946051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1874520" y="2488851"/>
            <a:ext cx="0" cy="472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/>
        </p:nvSpPr>
        <p:spPr>
          <a:xfrm>
            <a:off x="1558290" y="1915446"/>
            <a:ext cx="632460" cy="63246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691640" y="1936267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691640" y="2977163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691639" y="4027512"/>
            <a:ext cx="129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44" name="文本框 43"/>
          <p:cNvSpPr txBox="1"/>
          <p:nvPr/>
        </p:nvSpPr>
        <p:spPr>
          <a:xfrm>
            <a:off x="2573589" y="2055785"/>
            <a:ext cx="329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重要概念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73589" y="3077013"/>
            <a:ext cx="329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常用命令和操作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73589" y="4119621"/>
            <a:ext cx="329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环境配置与操作与人生经验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93357" y="3446345"/>
            <a:ext cx="323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推荐学习：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鸟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哥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私房菜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6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1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26" grpId="0" animBg="1"/>
      <p:bldP spid="28" grpId="0" animBg="1"/>
      <p:bldP spid="30" grpId="0" animBg="1"/>
      <p:bldP spid="34" grpId="0"/>
      <p:bldP spid="35" grpId="0"/>
      <p:bldP spid="36" grpId="0"/>
      <p:bldP spid="44" grpId="0"/>
      <p:bldP spid="46" grpId="0"/>
      <p:bldP spid="47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7451" y="136617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“..” is the location of the directory below current one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2173385"/>
            <a:ext cx="6677025" cy="1409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37451" y="3655814"/>
            <a:ext cx="6532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To list the files in the current directory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7" y="4385825"/>
            <a:ext cx="48577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5579" y="1573352"/>
            <a:ext cx="97763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ls has many options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-l </a:t>
            </a:r>
            <a:r>
              <a:rPr lang="en-US" altLang="zh-CN" sz="3200" dirty="0">
                <a:solidFill>
                  <a:schemeClr val="bg1"/>
                </a:solidFill>
              </a:rPr>
              <a:t>long</a:t>
            </a:r>
            <a:r>
              <a:rPr lang="en-US" altLang="zh-CN" sz="3200" dirty="0">
                <a:solidFill>
                  <a:schemeClr val="bg1"/>
                </a:solidFill>
              </a:rPr>
              <a:t> list (displays lots of info)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-t sort by modification time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-S sort by size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-h list file sizes in human readable format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• -r reverse the </a:t>
            </a:r>
            <a:r>
              <a:rPr lang="en-US" altLang="zh-CN" sz="3200" dirty="0" smtClean="0">
                <a:solidFill>
                  <a:schemeClr val="bg1"/>
                </a:solidFill>
              </a:rPr>
              <a:t>order</a:t>
            </a:r>
            <a:endParaRPr lang="en-US" altLang="zh-CN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“man ls” for more options</a:t>
            </a:r>
          </a:p>
          <a:p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Options can be combined: “ls -</a:t>
            </a:r>
            <a:r>
              <a:rPr lang="en-US" altLang="zh-CN" sz="3200" dirty="0" err="1">
                <a:solidFill>
                  <a:schemeClr val="bg1"/>
                </a:solidFill>
              </a:rPr>
              <a:t>ltr</a:t>
            </a:r>
            <a:r>
              <a:rPr lang="en-US" altLang="zh-CN" sz="3200" dirty="0">
                <a:solidFill>
                  <a:schemeClr val="bg1"/>
                </a:solidFill>
              </a:rPr>
              <a:t>”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5579" y="1573352"/>
            <a:ext cx="9776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ls has many options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-</a:t>
            </a:r>
            <a:r>
              <a:rPr lang="en-US" altLang="zh-CN" sz="2400" dirty="0">
                <a:solidFill>
                  <a:schemeClr val="bg1"/>
                </a:solidFill>
              </a:rPr>
              <a:t>l </a:t>
            </a:r>
            <a:r>
              <a:rPr lang="en-US" altLang="zh-CN" sz="2400" dirty="0">
                <a:solidFill>
                  <a:schemeClr val="bg1"/>
                </a:solidFill>
              </a:rPr>
              <a:t>long</a:t>
            </a:r>
            <a:r>
              <a:rPr lang="en-US" altLang="zh-CN" sz="2400" dirty="0">
                <a:solidFill>
                  <a:schemeClr val="bg1"/>
                </a:solidFill>
              </a:rPr>
              <a:t> list (displays lots of info)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• -t sort by modification time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• -S sort by size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• </a:t>
            </a:r>
            <a:r>
              <a:rPr lang="en-US" altLang="zh-CN" sz="2400" dirty="0">
                <a:solidFill>
                  <a:schemeClr val="bg1"/>
                </a:solidFill>
              </a:rPr>
              <a:t>-h list file sizes in human readable format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• -r reverse the </a:t>
            </a:r>
            <a:r>
              <a:rPr lang="en-US" altLang="zh-CN" sz="2400" dirty="0" smtClean="0">
                <a:solidFill>
                  <a:schemeClr val="bg1"/>
                </a:solidFill>
              </a:rPr>
              <a:t>order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“</a:t>
            </a:r>
            <a:r>
              <a:rPr lang="en-US" altLang="zh-CN" sz="2400" dirty="0">
                <a:solidFill>
                  <a:schemeClr val="bg1"/>
                </a:solidFill>
              </a:rPr>
              <a:t>man ls” for more </a:t>
            </a:r>
            <a:r>
              <a:rPr lang="en-US" altLang="zh-CN" sz="2400" dirty="0" smtClean="0">
                <a:solidFill>
                  <a:schemeClr val="bg1"/>
                </a:solidFill>
              </a:rPr>
              <a:t>options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Options </a:t>
            </a:r>
            <a:r>
              <a:rPr lang="en-US" altLang="zh-CN" sz="2400" dirty="0">
                <a:solidFill>
                  <a:schemeClr val="bg1"/>
                </a:solidFill>
              </a:rPr>
              <a:t>can be combined: “ls -</a:t>
            </a:r>
            <a:r>
              <a:rPr lang="en-US" altLang="zh-CN" sz="2400" dirty="0" err="1">
                <a:solidFill>
                  <a:schemeClr val="bg1"/>
                </a:solidFill>
              </a:rPr>
              <a:t>ltr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07" y="4989672"/>
            <a:ext cx="6851333" cy="172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7451" y="136617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Special directory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37" y="2074123"/>
            <a:ext cx="10067925" cy="136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3629025"/>
            <a:ext cx="5076825" cy="6393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372" y="3599220"/>
            <a:ext cx="4657248" cy="6989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075" y="4920766"/>
            <a:ext cx="6724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7451" y="136617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Absolute/Relative path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5" y="2243137"/>
            <a:ext cx="7477125" cy="847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95" y="4022235"/>
            <a:ext cx="6781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7451" y="136617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Create a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dir</a:t>
            </a:r>
            <a:r>
              <a:rPr lang="en-US" altLang="zh-CN" sz="3200" dirty="0" smtClean="0">
                <a:solidFill>
                  <a:schemeClr val="bg1"/>
                </a:solidFill>
              </a:rPr>
              <a:t> named test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2270760"/>
            <a:ext cx="6248400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3663561"/>
            <a:ext cx="6391275" cy="409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04122" y="2865273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Delete a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dir</a:t>
            </a:r>
            <a:r>
              <a:rPr lang="en-US" altLang="zh-CN" sz="3200" dirty="0" smtClean="0">
                <a:solidFill>
                  <a:schemeClr val="bg1"/>
                </a:solidFill>
              </a:rPr>
              <a:t> named test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49841" y="4161930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Copy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451" y="4835499"/>
            <a:ext cx="76485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37451" y="136617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Move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68" y="1997239"/>
            <a:ext cx="8096250" cy="381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0" y="2568455"/>
            <a:ext cx="6096000" cy="18097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23868" y="4434697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Delete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43" y="5178790"/>
            <a:ext cx="7658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91040" y="1291871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Delete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5" y="1958100"/>
            <a:ext cx="7639050" cy="70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3" y="2755161"/>
            <a:ext cx="5027887" cy="40710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80" y="3379406"/>
            <a:ext cx="5372100" cy="8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91040" y="1291871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A catastrophe </a:t>
            </a:r>
            <a:r>
              <a:rPr lang="en-US" altLang="zh-CN" sz="3200" dirty="0">
                <a:solidFill>
                  <a:schemeClr val="bg1"/>
                </a:solidFill>
              </a:rPr>
              <a:t>of </a:t>
            </a:r>
            <a:r>
              <a:rPr lang="en-US" altLang="zh-CN" sz="3200" dirty="0" smtClean="0">
                <a:solidFill>
                  <a:schemeClr val="bg1"/>
                </a:solidFill>
              </a:rPr>
              <a:t>delete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21798" y="1287309"/>
            <a:ext cx="921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rm</a:t>
            </a:r>
            <a:r>
              <a:rPr lang="en-US" altLang="zh-CN" sz="3200" dirty="0" smtClean="0">
                <a:solidFill>
                  <a:schemeClr val="bg1"/>
                </a:solidFill>
              </a:rPr>
              <a:t> –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rf</a:t>
            </a:r>
            <a:r>
              <a:rPr lang="en-US" altLang="zh-CN" sz="3200" dirty="0" smtClean="0">
                <a:solidFill>
                  <a:schemeClr val="bg1"/>
                </a:solidFill>
              </a:rPr>
              <a:t> /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7295" y="1860971"/>
            <a:ext cx="5533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Doomsday version :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sudo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rm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–</a:t>
            </a:r>
            <a:r>
              <a:rPr lang="en-US" altLang="zh-CN" sz="2800" dirty="0" err="1">
                <a:solidFill>
                  <a:schemeClr val="bg1"/>
                </a:solidFill>
              </a:rPr>
              <a:t>rf</a:t>
            </a:r>
            <a:r>
              <a:rPr lang="en-US" altLang="zh-CN" sz="2800" dirty="0">
                <a:solidFill>
                  <a:schemeClr val="bg1"/>
                </a:solidFill>
              </a:rPr>
              <a:t> /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20" y="2598426"/>
            <a:ext cx="5494213" cy="394525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215185" y="3384178"/>
            <a:ext cx="55331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Think twice before </a:t>
            </a: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using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rm</a:t>
            </a:r>
            <a:r>
              <a:rPr lang="en-US" altLang="zh-CN" sz="2800" dirty="0" smtClean="0">
                <a:solidFill>
                  <a:schemeClr val="bg1"/>
                </a:solidFill>
              </a:rPr>
              <a:t> –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rf</a:t>
            </a:r>
            <a:r>
              <a:rPr lang="en-US" altLang="zh-CN" sz="2800" dirty="0" smtClean="0">
                <a:solidFill>
                  <a:schemeClr val="bg1"/>
                </a:solidFill>
              </a:rPr>
              <a:t>!!!!</a:t>
            </a:r>
            <a:endParaRPr lang="zh-CN" altLang="en-US" sz="2800" dirty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4931" y="1312890"/>
            <a:ext cx="2949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Text edition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31" y="1911580"/>
            <a:ext cx="5867400" cy="6477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07707" y="2551660"/>
            <a:ext cx="867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Edit the file “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atlab</a:t>
            </a:r>
            <a:r>
              <a:rPr lang="en-US" altLang="zh-CN" sz="3200" dirty="0" smtClean="0">
                <a:solidFill>
                  <a:schemeClr val="bg1"/>
                </a:solidFill>
              </a:rPr>
              <a:t>” or create a new file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38" y="3118417"/>
            <a:ext cx="3150231" cy="35766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014487" y="3214568"/>
            <a:ext cx="867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Press “I” to insert and Press Esc to end.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/>
        </p:nvSpPr>
        <p:spPr>
          <a:xfrm flipH="1">
            <a:off x="1103587" y="1024758"/>
            <a:ext cx="1072055" cy="1072055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 flipH="1">
            <a:off x="1056290" y="1713186"/>
            <a:ext cx="1119351" cy="111935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 flipH="1">
            <a:off x="1639614" y="772509"/>
            <a:ext cx="3421117" cy="3421117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 flipH="1">
            <a:off x="2948151" y="3587967"/>
            <a:ext cx="1211318" cy="121131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 flipH="1">
            <a:off x="2948151" y="4432736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 flipH="1">
            <a:off x="1182413" y="3855981"/>
            <a:ext cx="914401" cy="91440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flipH="1">
            <a:off x="5657193" y="5090941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 flipH="1">
            <a:off x="3862552" y="1317734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12124" y="597935"/>
            <a:ext cx="174734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1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 flipH="1">
            <a:off x="4866289" y="4514190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 flipH="1">
            <a:off x="3900652" y="5672955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 flipH="1">
            <a:off x="4729656" y="5033138"/>
            <a:ext cx="790904" cy="790904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8097" y="2494896"/>
            <a:ext cx="447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重要概念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8097" y="3077603"/>
            <a:ext cx="482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Something about Linux &amp; Unix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95" y="1597974"/>
            <a:ext cx="2228850" cy="11811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061816" y="2913258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Type “:x” to save and quit.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3518568"/>
            <a:ext cx="1409700" cy="11525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2813" y="4775958"/>
            <a:ext cx="10954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Type “:q” to quit.(If you don’t make changes, or you will see this)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61" y="5412728"/>
            <a:ext cx="8782050" cy="6762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28419" y="6226617"/>
            <a:ext cx="2588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Type </a:t>
            </a:r>
            <a:r>
              <a:rPr lang="en-US" altLang="zh-CN" dirty="0" smtClean="0">
                <a:solidFill>
                  <a:schemeClr val="bg1"/>
                </a:solidFill>
              </a:rPr>
              <a:t>“:q!” </a:t>
            </a:r>
            <a:r>
              <a:rPr lang="en-US" altLang="zh-CN" dirty="0">
                <a:solidFill>
                  <a:schemeClr val="bg1"/>
                </a:solidFill>
              </a:rPr>
              <a:t>to </a:t>
            </a:r>
            <a:r>
              <a:rPr lang="en-US" altLang="zh-CN" dirty="0" smtClean="0">
                <a:solidFill>
                  <a:schemeClr val="bg1"/>
                </a:solidFill>
              </a:rPr>
              <a:t>force to quit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0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8" y="1947315"/>
            <a:ext cx="4369539" cy="43695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07" y="1394460"/>
            <a:ext cx="5090160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6" y="1242412"/>
            <a:ext cx="6183273" cy="2747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63" y="4060873"/>
            <a:ext cx="4769437" cy="27861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830" y="1772336"/>
            <a:ext cx="3013710" cy="12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44654" y="1449250"/>
            <a:ext cx="971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View files :cat </a:t>
            </a:r>
            <a:r>
              <a:rPr lang="en-US" altLang="zh-CN" sz="3200" dirty="0">
                <a:solidFill>
                  <a:schemeClr val="bg1"/>
                </a:solidFill>
              </a:rPr>
              <a:t>tac less more head </a:t>
            </a:r>
            <a:r>
              <a:rPr lang="en-US" altLang="zh-CN" sz="3200" dirty="0" smtClean="0">
                <a:solidFill>
                  <a:schemeClr val="bg1"/>
                </a:solidFill>
              </a:rPr>
              <a:t>tail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35" y="1947315"/>
            <a:ext cx="4787265" cy="19806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35" y="4234653"/>
            <a:ext cx="4785360" cy="1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44654" y="1449250"/>
            <a:ext cx="971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View files :cat </a:t>
            </a:r>
            <a:r>
              <a:rPr lang="en-US" altLang="zh-CN" sz="3200" dirty="0">
                <a:solidFill>
                  <a:schemeClr val="bg1"/>
                </a:solidFill>
              </a:rPr>
              <a:t>tac less more head </a:t>
            </a:r>
            <a:r>
              <a:rPr lang="en-US" altLang="zh-CN" sz="3200" dirty="0" smtClean="0">
                <a:solidFill>
                  <a:schemeClr val="bg1"/>
                </a:solidFill>
              </a:rPr>
              <a:t>tail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672" y="2100422"/>
            <a:ext cx="6734175" cy="1400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721" y="4017472"/>
            <a:ext cx="66960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44654" y="1449250"/>
            <a:ext cx="971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View files type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70" y="2201227"/>
            <a:ext cx="6362700" cy="8096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52957" y="3078357"/>
            <a:ext cx="9719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F</a:t>
            </a:r>
            <a:r>
              <a:rPr lang="en-US" altLang="zh-CN" sz="3200" dirty="0" smtClean="0">
                <a:solidFill>
                  <a:schemeClr val="bg1"/>
                </a:solidFill>
              </a:rPr>
              <a:t>ind files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whereis</a:t>
            </a:r>
            <a:r>
              <a:rPr lang="en-US" altLang="zh-CN" sz="3200" dirty="0" smtClean="0">
                <a:solidFill>
                  <a:schemeClr val="bg1"/>
                </a:solidFill>
              </a:rPr>
              <a:t> locate find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8" y="3701577"/>
            <a:ext cx="9516672" cy="57957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72214" y="4391338"/>
            <a:ext cx="9719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Fast, but may not fit for new files.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45" y="4765716"/>
            <a:ext cx="66008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1" y="1418130"/>
            <a:ext cx="4629510" cy="5122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130" y="1904846"/>
            <a:ext cx="5387340" cy="4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5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58328" y="1449250"/>
            <a:ext cx="8253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Often used commands (Learn by yourselves)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tar zip unzip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dump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dd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</a:rPr>
              <a:t>top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rz</a:t>
            </a:r>
            <a:r>
              <a:rPr lang="en-US" altLang="zh-CN" sz="3200" dirty="0" smtClean="0">
                <a:solidFill>
                  <a:schemeClr val="bg1"/>
                </a:solidFill>
              </a:rPr>
              <a:t>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sz</a:t>
            </a: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4140" y="1776647"/>
            <a:ext cx="102489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 ——For security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</a:t>
            </a:r>
            <a:r>
              <a:rPr lang="en-US" altLang="zh-CN" sz="3200" dirty="0" smtClean="0">
                <a:solidFill>
                  <a:schemeClr val="bg1"/>
                </a:solidFill>
              </a:rPr>
              <a:t>File owner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</a:t>
            </a:r>
            <a:r>
              <a:rPr lang="en-US" altLang="zh-CN" sz="3200" dirty="0" smtClean="0">
                <a:solidFill>
                  <a:schemeClr val="bg1"/>
                </a:solidFill>
              </a:rPr>
              <a:t>User group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sudoer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</a:t>
            </a:r>
            <a:r>
              <a:rPr lang="en-US" altLang="zh-CN" sz="3200" dirty="0" smtClean="0">
                <a:solidFill>
                  <a:schemeClr val="bg1"/>
                </a:solidFill>
              </a:rPr>
              <a:t>authority(</a:t>
            </a:r>
            <a:r>
              <a:rPr lang="zh-CN" altLang="en-US" sz="3200" dirty="0" smtClean="0">
                <a:solidFill>
                  <a:schemeClr val="bg1"/>
                </a:solidFill>
              </a:rPr>
              <a:t>权限</a:t>
            </a:r>
            <a:r>
              <a:rPr lang="en-US" altLang="zh-CN" sz="3200" dirty="0" smtClean="0">
                <a:solidFill>
                  <a:schemeClr val="bg1"/>
                </a:solidFill>
              </a:rPr>
              <a:t>)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• </a:t>
            </a:r>
            <a:r>
              <a:rPr lang="en-US" altLang="zh-CN" sz="3200" dirty="0" smtClean="0">
                <a:solidFill>
                  <a:schemeClr val="bg1"/>
                </a:solidFill>
              </a:rPr>
              <a:t>authority for file and command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4140" y="1776647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 groups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86" y="2073827"/>
            <a:ext cx="5581650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79" y="2361422"/>
            <a:ext cx="3265152" cy="34013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6" y="2966667"/>
            <a:ext cx="5362683" cy="6121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009368" y="6055186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group:group</a:t>
            </a:r>
            <a:r>
              <a:rPr lang="en-US" altLang="zh-CN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password:GID:users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Introduction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5305" y="2667213"/>
            <a:ext cx="447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An operating system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61800" y="2747927"/>
            <a:ext cx="0" cy="8031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61046" y="4448575"/>
            <a:ext cx="0" cy="803102"/>
          </a:xfrm>
          <a:prstGeom prst="line">
            <a:avLst/>
          </a:prstGeom>
          <a:ln w="28575">
            <a:solidFill>
              <a:srgbClr val="0D8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1800" y="3170598"/>
            <a:ext cx="468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Calibri" panose="020F0502020204030204" pitchFamily="34" charset="0"/>
              </a:rPr>
              <a:t>Developed at AT&amp;T Bell Labs in the 1960’s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cs typeface="Aldhabi" panose="01000000000000000000" pitchFamily="2" charset="-7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0594" y="4341761"/>
            <a:ext cx="447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Command Line Interpreter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0594" y="4864981"/>
            <a:ext cx="468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Calibri" panose="020F0502020204030204" pitchFamily="34" charset="0"/>
              </a:rPr>
              <a:t>GUIs (Window systems) are now available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cs typeface="Aldhabi" panose="01000000000000000000" pitchFamily="2" charset="-7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594" y="1617654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What is Unix?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47020" y="2667213"/>
            <a:ext cx="5282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Unix was the </a:t>
            </a:r>
            <a:r>
              <a:rPr lang="en-US" altLang="zh-CN" sz="2800" dirty="0" smtClean="0">
                <a:solidFill>
                  <a:schemeClr val="bg1"/>
                </a:solidFill>
              </a:rPr>
              <a:t>predecessor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1642" y="1617654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Linux VS Unix?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332361" y="2767606"/>
            <a:ext cx="0" cy="80310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32361" y="4409999"/>
            <a:ext cx="0" cy="803102"/>
          </a:xfrm>
          <a:prstGeom prst="line">
            <a:avLst/>
          </a:prstGeom>
          <a:ln w="28575">
            <a:solidFill>
              <a:srgbClr val="0D8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393776" y="3197036"/>
            <a:ext cx="468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Calibri" panose="020F0502020204030204" pitchFamily="34" charset="0"/>
              </a:rPr>
              <a:t>Linux is a variant of </a:t>
            </a:r>
            <a:r>
              <a:rPr lang="en-US" altLang="zh-CN" sz="20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Unix, or Unix-like.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cs typeface="Aldhabi" panose="01000000000000000000" pitchFamily="2" charset="-7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47020" y="4283168"/>
            <a:ext cx="557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Linux is portable and open source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93776" y="4812991"/>
            <a:ext cx="4687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  <a:latin typeface="Calibri" panose="020F0502020204030204" pitchFamily="34" charset="0"/>
              </a:rPr>
              <a:t>Most of servers are running the Linux OS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53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4140" y="1776647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72" y="1463040"/>
            <a:ext cx="6709352" cy="452913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009368" y="6055186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user:passwd:UID:GID:comments:home:shell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5100" y="1395297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Authority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23" y="1522650"/>
            <a:ext cx="4885580" cy="519733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324100" y="2081891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755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rwxr</a:t>
            </a:r>
            <a:r>
              <a:rPr lang="en-US" altLang="zh-CN" sz="3200" dirty="0" smtClean="0">
                <a:solidFill>
                  <a:schemeClr val="bg1"/>
                </a:solidFill>
              </a:rPr>
              <a:t>-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xr</a:t>
            </a:r>
            <a:r>
              <a:rPr lang="en-US" altLang="zh-CN" sz="3200" dirty="0" smtClean="0">
                <a:solidFill>
                  <a:schemeClr val="bg1"/>
                </a:solidFill>
              </a:rPr>
              <a:t>-x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55669" y="2844047"/>
            <a:ext cx="10248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640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rw</a:t>
            </a:r>
            <a:r>
              <a:rPr lang="en-US" altLang="zh-CN" sz="3200" dirty="0" smtClean="0">
                <a:solidFill>
                  <a:schemeClr val="bg1"/>
                </a:solidFill>
              </a:rPr>
              <a:t>-r-----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three numbers: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Authority for owner,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users in the same group,</a:t>
            </a:r>
          </a:p>
          <a:p>
            <a:r>
              <a:rPr lang="en-US" altLang="zh-CN" sz="3200" dirty="0" smtClean="0">
                <a:solidFill>
                  <a:schemeClr val="bg1"/>
                </a:solidFill>
              </a:rPr>
              <a:t>all users</a:t>
            </a:r>
          </a:p>
        </p:txBody>
      </p:sp>
    </p:spTree>
    <p:extLst>
      <p:ext uri="{BB962C8B-B14F-4D97-AF65-F5344CB8AC3E}">
        <p14:creationId xmlns:p14="http://schemas.microsoft.com/office/powerpoint/2010/main" val="17418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5100" y="1395297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useradd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092" y="2203967"/>
            <a:ext cx="86963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35031" y="551793"/>
            <a:ext cx="133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User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5100" y="1395297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usermod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31" y="2268777"/>
            <a:ext cx="9039225" cy="10477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705100" y="3360246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userdel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4200087"/>
            <a:ext cx="8353425" cy="371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4744496"/>
            <a:ext cx="6086475" cy="6477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257436" y="5635214"/>
            <a:ext cx="1024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Other command: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passwd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groupadd</a:t>
            </a:r>
            <a:r>
              <a:rPr lang="en-US" altLang="zh-CN" sz="3200" dirty="0">
                <a:solidFill>
                  <a:schemeClr val="bg1"/>
                </a:solidFill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</a:rPr>
              <a:t>groupdel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….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8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>
            <a:off x="960120" y="1269548"/>
            <a:ext cx="2103730" cy="1813560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1859584" y="1341120"/>
            <a:ext cx="3337255" cy="2876943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90121" y="1269548"/>
            <a:ext cx="16249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bg1"/>
                </a:solidFill>
              </a:rPr>
              <a:t>3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30757" y="400182"/>
            <a:ext cx="1091489" cy="940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1286575" y="-269014"/>
            <a:ext cx="624113" cy="538028"/>
          </a:xfrm>
          <a:prstGeom prst="triangl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48097" y="2494896"/>
            <a:ext cx="7168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环境配置与操作与人生经验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48097" y="3077603"/>
            <a:ext cx="482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Mainly about  some recommended operations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7" grpId="0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27008" y="1449250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Environment </a:t>
            </a:r>
            <a:r>
              <a:rPr lang="en-US" altLang="zh-CN" sz="3200" dirty="0">
                <a:solidFill>
                  <a:schemeClr val="bg1"/>
                </a:solidFill>
              </a:rPr>
              <a:t>variables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31" y="2169434"/>
            <a:ext cx="5878620" cy="3460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5852499"/>
            <a:ext cx="6883402" cy="44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123035"/>
            <a:ext cx="10134600" cy="428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44448" y="1430695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Install pip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44447" y="2702368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</a:rPr>
              <a:t>virtualenv</a:t>
            </a:r>
            <a:r>
              <a:rPr lang="en-US" altLang="zh-CN" sz="3200" dirty="0" smtClean="0">
                <a:solidFill>
                  <a:schemeClr val="bg1"/>
                </a:solidFill>
              </a:rPr>
              <a:t>  for python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75867" y="3437851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pip install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virtualenv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5" y="4196808"/>
            <a:ext cx="1023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91" y="1532485"/>
            <a:ext cx="3133725" cy="101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95" y="2940396"/>
            <a:ext cx="7562850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395" y="4310205"/>
            <a:ext cx="75819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5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3341" y="167048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How to shut down?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624814"/>
            <a:ext cx="4648200" cy="118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755161"/>
            <a:ext cx="4792980" cy="359473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707121" y="2151549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Prepare: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2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43341" y="167048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How to shut down?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501" y="2340175"/>
            <a:ext cx="4988560" cy="3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3985723" y="62484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401409" y="609600"/>
            <a:ext cx="1047115" cy="152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37622" y="332452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Introduction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44285" y="2736044"/>
            <a:ext cx="5094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Necessary in </a:t>
            </a:r>
            <a:r>
              <a:rPr lang="en-US" altLang="zh-CN" sz="2800" dirty="0" smtClean="0">
                <a:solidFill>
                  <a:srgbClr val="FF0000"/>
                </a:solidFill>
              </a:rPr>
              <a:t>learn</a:t>
            </a:r>
            <a:r>
              <a:rPr lang="en-US" altLang="zh-CN" sz="2800" dirty="0" smtClean="0">
                <a:solidFill>
                  <a:schemeClr val="bg1"/>
                </a:solidFill>
              </a:rPr>
              <a:t> &amp; </a:t>
            </a:r>
            <a:r>
              <a:rPr lang="en-US" altLang="zh-CN" sz="2800" dirty="0" smtClean="0">
                <a:solidFill>
                  <a:srgbClr val="FF0000"/>
                </a:solidFill>
              </a:rPr>
              <a:t>research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37622" y="1286836"/>
            <a:ext cx="259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Why Linux?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02104" y="3403930"/>
            <a:ext cx="447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 Fully </a:t>
            </a:r>
            <a:r>
              <a:rPr lang="en-US" altLang="zh-CN" sz="2800" dirty="0" smtClean="0">
                <a:solidFill>
                  <a:srgbClr val="FF0000"/>
                </a:solidFill>
              </a:rPr>
              <a:t>customizable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902103" y="4036360"/>
            <a:ext cx="447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Quite </a:t>
            </a:r>
            <a:r>
              <a:rPr lang="en-US" altLang="zh-CN" sz="2800" dirty="0" smtClean="0">
                <a:solidFill>
                  <a:srgbClr val="FF0000"/>
                </a:solidFill>
              </a:rPr>
              <a:t>stable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56219" y="5128037"/>
            <a:ext cx="870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Choice for </a:t>
            </a:r>
            <a:r>
              <a:rPr lang="en-US" altLang="zh-CN" sz="2800" dirty="0">
                <a:solidFill>
                  <a:schemeClr val="bg1"/>
                </a:solidFill>
              </a:rPr>
              <a:t>programmers and scientists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02105" y="2772138"/>
            <a:ext cx="447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Linux is </a:t>
            </a:r>
            <a:r>
              <a:rPr lang="en-US" altLang="zh-CN" sz="2800" dirty="0" smtClean="0">
                <a:solidFill>
                  <a:srgbClr val="FF0000"/>
                </a:solidFill>
              </a:rPr>
              <a:t>Free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44285" y="3402839"/>
            <a:ext cx="5094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Deploy &amp;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servers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44284" y="4069634"/>
            <a:ext cx="5094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Improve your </a:t>
            </a:r>
            <a:r>
              <a:rPr lang="en-US" altLang="zh-CN" sz="2800" dirty="0" smtClean="0">
                <a:solidFill>
                  <a:srgbClr val="FF0000"/>
                </a:solidFill>
              </a:rPr>
              <a:t>skills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10931" y="558974"/>
            <a:ext cx="630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LEARNING TO USE A 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9" y="1143749"/>
            <a:ext cx="7229475" cy="5524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88" y="1911514"/>
            <a:ext cx="2676525" cy="466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030" y="2409215"/>
            <a:ext cx="4423539" cy="39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5538619" y="3798968"/>
            <a:ext cx="5490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zh-CN" altLang="en-US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1982386">
            <a:off x="4219338" y="3454272"/>
            <a:ext cx="364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 smtClean="0"/>
              <a:t>电子系科协软件部 武楚涵</a:t>
            </a:r>
            <a:endParaRPr lang="zh-CN" altLang="en-US" sz="32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77258" y="3143160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375119" y="5179332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295400" y="975360"/>
            <a:ext cx="1066800" cy="1066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722120" y="1722120"/>
            <a:ext cx="640080" cy="6400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042160" y="899160"/>
            <a:ext cx="2590800" cy="25908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520440" y="3200400"/>
            <a:ext cx="1188720" cy="11887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30880" y="3291840"/>
            <a:ext cx="701040" cy="70104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371600" y="565404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61160" y="4632960"/>
            <a:ext cx="487680" cy="48768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62200" y="53035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042160" y="292608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042160" y="4389120"/>
            <a:ext cx="822960" cy="8229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453640" y="3886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968240" y="29260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68240" y="477012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61560" y="4945380"/>
            <a:ext cx="350520" cy="35052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568785" y="206288"/>
            <a:ext cx="154843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</a:rPr>
              <a:t>2</a:t>
            </a:r>
            <a:endParaRPr lang="zh-CN" altLang="en-US" sz="239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48097" y="2494896"/>
            <a:ext cx="4477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常用命令和操作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448097" y="3077603"/>
            <a:ext cx="482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Connection, shell, command etc.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6" y="1758008"/>
            <a:ext cx="6943423" cy="45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00806" y="151639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7385" y="1853471"/>
            <a:ext cx="4411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WHAT EXACTLY IS A “SHELL”?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2921" y="2755161"/>
            <a:ext cx="10681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After logging in, Linux/Unix starts another program </a:t>
            </a:r>
            <a:r>
              <a:rPr lang="en-US" altLang="zh-CN" sz="2400" dirty="0" smtClean="0">
                <a:solidFill>
                  <a:schemeClr val="bg1"/>
                </a:solidFill>
              </a:rPr>
              <a:t>called the shell.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• </a:t>
            </a:r>
            <a:r>
              <a:rPr lang="en-US" altLang="zh-CN" sz="2400" dirty="0">
                <a:solidFill>
                  <a:schemeClr val="bg1"/>
                </a:solidFill>
              </a:rPr>
              <a:t>The shell interprets commands the user types </a:t>
            </a:r>
            <a:r>
              <a:rPr lang="en-US" altLang="zh-CN" sz="2400" dirty="0" smtClean="0">
                <a:solidFill>
                  <a:schemeClr val="bg1"/>
                </a:solidFill>
              </a:rPr>
              <a:t>and manages </a:t>
            </a:r>
            <a:r>
              <a:rPr lang="en-US" altLang="zh-CN" sz="2400" dirty="0">
                <a:solidFill>
                  <a:schemeClr val="bg1"/>
                </a:solidFill>
              </a:rPr>
              <a:t>their execution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• </a:t>
            </a:r>
            <a:r>
              <a:rPr lang="en-US" altLang="zh-CN" sz="2000" dirty="0">
                <a:solidFill>
                  <a:schemeClr val="bg1"/>
                </a:solidFill>
              </a:rPr>
              <a:t>The shell communicates with the internal part of </a:t>
            </a:r>
            <a:r>
              <a:rPr lang="en-US" altLang="zh-CN" sz="2000" dirty="0" smtClean="0">
                <a:solidFill>
                  <a:schemeClr val="bg1"/>
                </a:solidFill>
              </a:rPr>
              <a:t>OS </a:t>
            </a:r>
            <a:r>
              <a:rPr lang="en-US" altLang="zh-CN" sz="2000" dirty="0">
                <a:solidFill>
                  <a:schemeClr val="bg1"/>
                </a:solidFill>
              </a:rPr>
              <a:t>called the </a:t>
            </a:r>
            <a:r>
              <a:rPr lang="en-US" altLang="zh-CN" sz="2000" b="1" dirty="0">
                <a:solidFill>
                  <a:schemeClr val="bg1"/>
                </a:solidFill>
              </a:rPr>
              <a:t>kernel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• </a:t>
            </a:r>
            <a:r>
              <a:rPr lang="en-US" altLang="zh-CN" sz="2000" dirty="0">
                <a:solidFill>
                  <a:schemeClr val="bg1"/>
                </a:solidFill>
              </a:rPr>
              <a:t>The most popular shells are: </a:t>
            </a:r>
            <a:r>
              <a:rPr lang="en-US" altLang="zh-CN" sz="2000" dirty="0" err="1">
                <a:solidFill>
                  <a:schemeClr val="bg1"/>
                </a:solidFill>
              </a:rPr>
              <a:t>tcsh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</a:rPr>
              <a:t>csh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</a:rPr>
              <a:t>korn</a:t>
            </a:r>
            <a:r>
              <a:rPr lang="en-US" altLang="zh-CN" sz="2000" dirty="0">
                <a:solidFill>
                  <a:schemeClr val="bg1"/>
                </a:solidFill>
              </a:rPr>
              <a:t>, and bash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• </a:t>
            </a:r>
            <a:r>
              <a:rPr lang="en-US" altLang="zh-CN" sz="2000" dirty="0">
                <a:solidFill>
                  <a:schemeClr val="bg1"/>
                </a:solidFill>
              </a:rPr>
              <a:t>The differences are most times subtle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	• </a:t>
            </a:r>
            <a:r>
              <a:rPr lang="en-US" altLang="zh-CN" sz="2000" dirty="0">
                <a:solidFill>
                  <a:schemeClr val="bg1"/>
                </a:solidFill>
              </a:rPr>
              <a:t>For this tutorial, we are using </a:t>
            </a:r>
            <a:r>
              <a:rPr lang="en-US" altLang="zh-CN" sz="2000" dirty="0" smtClean="0">
                <a:solidFill>
                  <a:schemeClr val="bg1"/>
                </a:solidFill>
              </a:rPr>
              <a:t>bash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• Shell commands are </a:t>
            </a:r>
            <a:r>
              <a:rPr lang="en-US" altLang="zh-CN" sz="2400" dirty="0">
                <a:solidFill>
                  <a:srgbClr val="FF0000"/>
                </a:solidFill>
              </a:rPr>
              <a:t>CASE SENSITIVE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0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菱形 7"/>
          <p:cNvSpPr/>
          <p:nvPr/>
        </p:nvSpPr>
        <p:spPr>
          <a:xfrm>
            <a:off x="1236140" y="784131"/>
            <a:ext cx="1035269" cy="1035269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572813" y="1516391"/>
            <a:ext cx="861848" cy="86184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-253699" y="551793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>
            <a:off x="750038" y="805492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11438956" y="4385825"/>
            <a:ext cx="682521" cy="682521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12004569" y="5292241"/>
            <a:ext cx="507398" cy="507398"/>
          </a:xfrm>
          <a:prstGeom prst="diamond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435523" y="53132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435523" y="1171401"/>
            <a:ext cx="40729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0931" y="558974"/>
            <a:ext cx="589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CONNECTING TO A </a:t>
            </a:r>
            <a:r>
              <a:rPr lang="en-US" altLang="zh-CN" sz="3200" dirty="0" smtClean="0">
                <a:solidFill>
                  <a:schemeClr val="bg1"/>
                </a:solidFill>
              </a:rPr>
              <a:t>LINUX </a:t>
            </a:r>
            <a:r>
              <a:rPr lang="en-US" altLang="zh-CN" sz="3200" dirty="0">
                <a:solidFill>
                  <a:schemeClr val="bg1"/>
                </a:solidFill>
              </a:rPr>
              <a:t>SYSTEM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10334" y="723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35523" y="5799639"/>
            <a:ext cx="50701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But </a:t>
            </a:r>
            <a:r>
              <a:rPr lang="en-US" altLang="zh-CN" sz="3200" dirty="0" smtClean="0">
                <a:solidFill>
                  <a:srgbClr val="FF0000"/>
                </a:solidFill>
              </a:rPr>
              <a:t>DON’T</a:t>
            </a:r>
            <a:r>
              <a:rPr lang="en-US" altLang="zh-CN" sz="3200" dirty="0" smtClean="0">
                <a:solidFill>
                  <a:schemeClr val="bg1"/>
                </a:solidFill>
              </a:rPr>
              <a:t> use </a:t>
            </a:r>
            <a:r>
              <a:rPr lang="en-US" altLang="zh-CN" sz="3200" dirty="0" smtClean="0">
                <a:solidFill>
                  <a:srgbClr val="FF0000"/>
                </a:solidFill>
              </a:rPr>
              <a:t>Putty</a:t>
            </a:r>
            <a:r>
              <a:rPr lang="en-US" altLang="zh-CN" sz="3200" dirty="0" smtClean="0">
                <a:solidFill>
                  <a:schemeClr val="bg1"/>
                </a:solidFill>
              </a:rPr>
              <a:t>!!!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49" y="2959648"/>
            <a:ext cx="3536755" cy="1852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69" y="2959648"/>
            <a:ext cx="3022106" cy="24229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981" y="3152157"/>
            <a:ext cx="3151691" cy="214008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434661" y="1920166"/>
            <a:ext cx="98814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SSH connection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>
                <a:solidFill>
                  <a:schemeClr val="bg1"/>
                </a:solidFill>
              </a:rPr>
              <a:t>SecureCRT</a:t>
            </a:r>
            <a:r>
              <a:rPr lang="en-US" altLang="zh-CN" sz="3200" dirty="0">
                <a:solidFill>
                  <a:schemeClr val="bg1"/>
                </a:solidFill>
              </a:rPr>
              <a:t>    	</a:t>
            </a:r>
            <a:r>
              <a:rPr lang="en-US" altLang="zh-CN" sz="3200" dirty="0" smtClean="0">
                <a:solidFill>
                  <a:schemeClr val="bg1"/>
                </a:solidFill>
              </a:rPr>
              <a:t>        	     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Xshell</a:t>
            </a:r>
            <a:r>
              <a:rPr lang="en-US" altLang="zh-CN" sz="3200" dirty="0" smtClean="0">
                <a:solidFill>
                  <a:schemeClr val="bg1"/>
                </a:solidFill>
              </a:rPr>
              <a:t> 		 	 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winscp</a:t>
            </a:r>
            <a:endParaRPr lang="zh-CN" alt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0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2cae17f381159bf6f023c79094caaec0cca0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898</Words>
  <Application>Microsoft Office PowerPoint</Application>
  <PresentationFormat>宽屏</PresentationFormat>
  <Paragraphs>200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宋体</vt:lpstr>
      <vt:lpstr>微软雅黑</vt:lpstr>
      <vt:lpstr>Aldhabi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yeshaojun5056@163.com</dc:creator>
  <cp:lastModifiedBy>武楚涵</cp:lastModifiedBy>
  <cp:revision>62</cp:revision>
  <dcterms:created xsi:type="dcterms:W3CDTF">2015-07-27T07:00:14Z</dcterms:created>
  <dcterms:modified xsi:type="dcterms:W3CDTF">2017-06-28T05:48:55Z</dcterms:modified>
</cp:coreProperties>
</file>